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491" r:id="rId2"/>
    <p:sldId id="490" r:id="rId3"/>
    <p:sldId id="499" r:id="rId4"/>
    <p:sldId id="493" r:id="rId5"/>
    <p:sldId id="498" r:id="rId6"/>
    <p:sldId id="495" r:id="rId7"/>
    <p:sldId id="497" r:id="rId8"/>
    <p:sldId id="494" r:id="rId9"/>
    <p:sldId id="496" r:id="rId10"/>
    <p:sldId id="500" r:id="rId11"/>
    <p:sldId id="501" r:id="rId12"/>
    <p:sldId id="502" r:id="rId13"/>
    <p:sldId id="503" r:id="rId1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A9825E-48A0-4914-A833-C36A41108D94}">
          <p14:sldIdLst>
            <p14:sldId id="491"/>
            <p14:sldId id="490"/>
            <p14:sldId id="499"/>
            <p14:sldId id="493"/>
          </p14:sldIdLst>
        </p14:section>
        <p14:section name="RPi Hardware" id="{B9499198-2E3E-4F8F-980B-4D0661230212}">
          <p14:sldIdLst>
            <p14:sldId id="498"/>
            <p14:sldId id="495"/>
            <p14:sldId id="497"/>
            <p14:sldId id="494"/>
            <p14:sldId id="496"/>
          </p14:sldIdLst>
        </p14:section>
        <p14:section name="Raspberry Pi 400 Setup" id="{50FD70C5-5517-44E8-ADC8-51587C059880}">
          <p14:sldIdLst>
            <p14:sldId id="500"/>
            <p14:sldId id="501"/>
            <p14:sldId id="502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058" autoAdjust="0"/>
  </p:normalViewPr>
  <p:slideViewPr>
    <p:cSldViewPr snapToGrid="0">
      <p:cViewPr varScale="1">
        <p:scale>
          <a:sx n="54" d="100"/>
          <a:sy n="54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67FBD-4525-4522-A3C6-DFB48A57BAA4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FF83-CE0F-41F6-9A8C-D672DAE3DE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to/2UTVvx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Simpsons TV:  A working desktop TV that plays the Simpsons on loop using a </a:t>
            </a:r>
            <a:r>
              <a:rPr lang="en-US" b="1" i="0" u="none" strike="noStrike" dirty="0">
                <a:solidFill>
                  <a:srgbClr val="888888"/>
                </a:solidFill>
                <a:effectLst/>
                <a:latin typeface="Open Sans" panose="020B0606030504020204" pitchFamily="34" charset="0"/>
                <a:hlinkClick r:id="rId3"/>
              </a:rPr>
              <a:t>Raspberry Pi Zero W</a:t>
            </a:r>
            <a:endParaRPr lang="en-US" dirty="0"/>
          </a:p>
          <a:p>
            <a:r>
              <a:rPr lang="en-US" dirty="0"/>
              <a:t>Vader: </a:t>
            </a:r>
            <a:r>
              <a:rPr lang="en-US" b="0" i="0" dirty="0">
                <a:solidFill>
                  <a:srgbClr val="4A4A4A"/>
                </a:solidFill>
                <a:effectLst/>
                <a:latin typeface="proxima-nova"/>
              </a:rPr>
              <a:t>Monitor real-time cryptocurrency data and get notified when there is a price depletion or surge with Raspberry Pi Pico and ESP8266 ESP-01.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FF83-CE0F-41F6-9A8C-D672DAE3DE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9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FF83-CE0F-41F6-9A8C-D672DAE3DE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A3E9A-0839-4DB9-B51C-05A299F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5F74F-AFB6-47AF-BBA7-653F940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97F12-3D69-4659-91A7-8CDBE52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4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BCBA-13D5-4C72-909B-BDAF3671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BD5-A584-4B09-A036-FF4D57E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551FE-CA3B-458F-866B-0C82630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A32D-B5FF-4080-8138-1FB8B792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5F8A-A7DE-4808-9DE3-2D0780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A476-90D2-48BC-803B-7521A748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8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4EA-D140-4372-8ED5-2A016AD6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B91AA-EBCA-402F-A177-141AF50DF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BDAF-B59A-4C73-90D8-6A2B6F1E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3B4F-F5D7-40CB-A8F9-424A2366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7ECD-E168-418B-91C7-D43DF1AA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F748A-91F7-4216-A77E-F5931790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9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A2D4-B64E-4FE3-9B77-DB308F08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89F7B-4C65-4968-8B2F-88E09B8C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E3A3-82CF-4F1E-A3AA-07C1E41F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2D0-A338-4C89-8C75-BF6BF4A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A2AE-9CE4-4E08-8D51-D73E2F50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61A4-0C83-4CE3-A181-26C08242C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F3D08-0867-4856-A8EB-B76217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AA2-0F3B-4DFB-BF85-9FB2A843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6433-A81B-4BC0-AE62-00CFC41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D200-DDE8-4F73-BDE3-BE48BBC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9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E889-61DC-4C3F-93F1-75DCDFD54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5576" y="352696"/>
            <a:ext cx="5657366" cy="3357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1D724-43FA-48D9-8757-0D9F3815EB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1574"/>
            <a:ext cx="9144000" cy="13162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Thursday Morning Session </a:t>
            </a:r>
          </a:p>
          <a:p>
            <a:r>
              <a:rPr lang="en-US" dirty="0"/>
              <a:t>9-10:30 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83F8-A210-44B3-B61F-56DC725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5D58-563C-4AA9-ACB6-A6B360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D8884-24F3-4BF9-977C-850C320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4081-F3D0-45B6-A033-BE5F597AF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989" y="352697"/>
            <a:ext cx="5028588" cy="335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166A6-1F5B-47D5-B091-BA49153D7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1367" y="5365076"/>
            <a:ext cx="4627265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en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2A1-5C39-4822-A398-72FF943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FBC4-E234-4E13-8784-9ED7D0DE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9DB-4D63-4DB7-A475-45B6AEE8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61871-EAB6-401B-B129-9B423B0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A0D7-B4DC-49F3-8420-197CBAA3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1C10A-6878-4AB4-A02C-10854851A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993" y="6097133"/>
            <a:ext cx="1082151" cy="71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BEB5E-4DE7-4CFD-9816-99A1BE078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214" y="6152240"/>
            <a:ext cx="2528586" cy="47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045-19D5-4466-820B-AC995D8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DCB93-5F2E-4D06-B492-0003CD7F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726E-2CFC-4518-BF7A-CE2DA207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50C1-C50E-48B1-85FC-B817E1D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984-F135-497B-8EEA-68985393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3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32D1-F6D5-4739-BD4D-AB44C03E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68DD-09DC-4131-9C96-48BC757F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6845B-5FDA-41CE-80A3-4429142A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enCybe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F249-907B-4695-B5C1-A5F802B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280D8-ABB3-42EF-981E-2543CC44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7622-0130-4A8E-A656-B8536B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3B64FC5-4C86-4948-B537-32A772C5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381888D-6306-4BDC-A527-FAA0E64259B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23229" y="1820691"/>
            <a:ext cx="5181600" cy="4794250"/>
          </a:xfrm>
        </p:spPr>
        <p:txBody>
          <a:bodyPr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12:30 – 1:30 PM  </a:t>
            </a: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Talk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More 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Info</a:t>
            </a:r>
            <a:endParaRPr lang="en-US" sz="14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1:45 – 2:30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2:45 PM – 3:00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3:00 PM – 4:00 PM</a:t>
            </a:r>
          </a:p>
          <a:p>
            <a:pPr marL="0" indent="0">
              <a:buNone/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301E2-F93C-4A02-958D-082A770C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" y="136525"/>
            <a:ext cx="2659610" cy="1684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838AE-E9C4-4F49-A5A4-15169CF63599}"/>
              </a:ext>
            </a:extLst>
          </p:cNvPr>
          <p:cNvSpPr txBox="1"/>
          <p:nvPr userDrawn="1"/>
        </p:nvSpPr>
        <p:spPr>
          <a:xfrm>
            <a:off x="7638939" y="4526915"/>
            <a:ext cx="281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Breaks:  1:30 – 1:45 PM  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718FCA-302E-4582-AD04-08BAD626E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7554" y="5812594"/>
            <a:ext cx="3835733" cy="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D33-D97E-4485-89F5-85037C16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03ED-C663-4930-940F-720B8DF7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AA7E6-85C8-461C-9F78-B4663273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9B852-AD22-4673-A139-D6699BA9F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E82C6-FC46-4706-98B2-8A689316B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CA8D-4B96-4364-85FB-2D8A7ED8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593A-70D2-4D68-BB5F-F9A2E075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9BB5E-3E92-494C-B15A-74914E9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B8AB-7A70-40BF-BA6B-533004C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CAA2-32B3-4F47-9C0A-58FCF623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4C98E-C30E-42F0-AB58-F7B1764B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DB362-EB7D-438C-9019-B56BCCF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5F61-18A0-4FD4-BF81-10127A86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AE2D-F947-4708-A0A9-C9154511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2F61-5E89-4524-A2F1-997CE4282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4C3B1-5FF3-4E09-BE15-873E07F1D81C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FA95-B299-451B-B168-0884D7DD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8120-1020-4C79-991A-EC076668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42E74-613F-4EA0-AFFA-9BF4B379AE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3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52" r:id="rId6"/>
    <p:sldLayoutId id="2147483664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throw.io/simpsons-tv-build-gui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hackster.io/kutluhan-aktar/darth-vader-iot-cryptocurrency-tracker-and-display-w-pico-d3a8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raspberrypi.com/documentation/computers/raspberry-pi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CC85F-9F46-4B20-B7C5-7A3B31A45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8605C3-E994-4722-A2C5-FEB7DE67C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Affordable, Flexible Hardware Platform</a:t>
            </a:r>
          </a:p>
          <a:p>
            <a:endParaRPr lang="en-US" dirty="0"/>
          </a:p>
          <a:p>
            <a:r>
              <a:rPr lang="en-US" dirty="0"/>
              <a:t>Dr. Shannon Beck – United States Air </a:t>
            </a:r>
            <a:r>
              <a:rPr lang="en-US"/>
              <a:t>Force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5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F8F-83EE-42F1-A8BF-54A38C11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" y="365125"/>
            <a:ext cx="10515600" cy="1325563"/>
          </a:xfrm>
        </p:spPr>
        <p:txBody>
          <a:bodyPr/>
          <a:lstStyle/>
          <a:p>
            <a:r>
              <a:rPr lang="en-US" dirty="0"/>
              <a:t>Overall Setup of </a:t>
            </a:r>
            <a:br>
              <a:rPr lang="en-US" dirty="0"/>
            </a:br>
            <a:r>
              <a:rPr lang="en-US" dirty="0"/>
              <a:t>Raspberry Pi 400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A486F-6080-43EF-9A52-E02251C30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EDC7A-9A56-41AB-BAB9-146292698E0B}"/>
              </a:ext>
            </a:extLst>
          </p:cNvPr>
          <p:cNvSpPr txBox="1"/>
          <p:nvPr/>
        </p:nvSpPr>
        <p:spPr>
          <a:xfrm>
            <a:off x="556936" y="4252240"/>
            <a:ext cx="4278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from: https://www.okdo.com/getting-started/get-started-with-raspberry-pi-400/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1F72DD-5C12-4366-A2E8-8CBBE36B25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81" y="0"/>
            <a:ext cx="7196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8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C649-9DAF-41FC-91C4-42DDB648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Rear of Raspberry Pi 400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DD52B9-22D4-4B8A-A7F6-86F1ECB6A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10"/>
          <a:stretch/>
        </p:blipFill>
        <p:spPr>
          <a:xfrm>
            <a:off x="1121227" y="3834678"/>
            <a:ext cx="8937171" cy="292608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842C84-78A0-4F28-A45F-97872A15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5456" y="1173515"/>
            <a:ext cx="4517571" cy="3900261"/>
          </a:xfrm>
        </p:spPr>
        <p:txBody>
          <a:bodyPr/>
          <a:lstStyle/>
          <a:p>
            <a:r>
              <a:rPr lang="en-US" dirty="0"/>
              <a:t>All necessary connections made</a:t>
            </a:r>
          </a:p>
          <a:p>
            <a:r>
              <a:rPr lang="en-US" dirty="0"/>
              <a:t>Mouse (USB)</a:t>
            </a:r>
          </a:p>
          <a:p>
            <a:r>
              <a:rPr lang="en-US" dirty="0"/>
              <a:t>Monitor (microHDMI)</a:t>
            </a:r>
          </a:p>
          <a:p>
            <a:r>
              <a:rPr lang="en-US" dirty="0"/>
              <a:t>Power (USB C)</a:t>
            </a:r>
          </a:p>
        </p:txBody>
      </p:sp>
    </p:spTree>
    <p:extLst>
      <p:ext uri="{BB962C8B-B14F-4D97-AF65-F5344CB8AC3E}">
        <p14:creationId xmlns:p14="http://schemas.microsoft.com/office/powerpoint/2010/main" val="253775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1A5B-A33B-4CEE-9CB5-494EBB01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Powering Up - Swap the MicroSD Card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E057ED-A58D-4A88-B696-C33F47F154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8595"/>
            <a:ext cx="4818265" cy="25514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9D30-1708-4031-A85A-731054C4E7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already have a microSD card inserted, replace it with the 32-bit Kali OS for RPi that was shipped to you.</a:t>
            </a:r>
          </a:p>
          <a:p>
            <a:r>
              <a:rPr lang="en-US" dirty="0"/>
              <a:t>Push in and when the card pops out, remove it and replace it.</a:t>
            </a:r>
          </a:p>
          <a:p>
            <a:r>
              <a:rPr lang="en-US" dirty="0"/>
              <a:t>Be sure the pins are facing toward the bottom of the keyboard *and* that you completely push and lock the microSD card into the slot</a:t>
            </a:r>
          </a:p>
        </p:txBody>
      </p:sp>
    </p:spTree>
    <p:extLst>
      <p:ext uri="{BB962C8B-B14F-4D97-AF65-F5344CB8AC3E}">
        <p14:creationId xmlns:p14="http://schemas.microsoft.com/office/powerpoint/2010/main" val="197988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6BB6-CDBF-435A-A542-8308A54F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7088-CB51-42E0-88FA-2F5206283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7543"/>
            <a:ext cx="5181600" cy="4609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Turn on your monitor</a:t>
            </a:r>
          </a:p>
          <a:p>
            <a:r>
              <a:rPr lang="en-US" dirty="0"/>
              <a:t>Connect the power</a:t>
            </a:r>
          </a:p>
          <a:p>
            <a:r>
              <a:rPr lang="en-US" dirty="0"/>
              <a:t>Wait for system to boot </a:t>
            </a:r>
          </a:p>
          <a:p>
            <a:pPr lvl="1"/>
            <a:r>
              <a:rPr lang="en-US" dirty="0"/>
              <a:t>Text will roll by – expected!</a:t>
            </a:r>
          </a:p>
          <a:p>
            <a:r>
              <a:rPr lang="en-US" dirty="0"/>
              <a:t>Login to system</a:t>
            </a:r>
          </a:p>
          <a:p>
            <a:pPr lvl="1"/>
            <a:r>
              <a:rPr lang="en-US" dirty="0"/>
              <a:t>Username: kali</a:t>
            </a:r>
          </a:p>
          <a:p>
            <a:pPr lvl="1"/>
            <a:r>
              <a:rPr lang="en-US" dirty="0"/>
              <a:t>Password: kali</a:t>
            </a:r>
          </a:p>
          <a:p>
            <a:pPr marL="457200" lvl="1" indent="0">
              <a:buNone/>
            </a:pPr>
            <a:r>
              <a:rPr lang="en-US" dirty="0"/>
              <a:t>---------------------</a:t>
            </a:r>
          </a:p>
          <a:p>
            <a:r>
              <a:rPr lang="en-US" dirty="0"/>
              <a:t>Open a program </a:t>
            </a:r>
          </a:p>
          <a:p>
            <a:pPr lvl="1"/>
            <a:r>
              <a:rPr lang="en-US" dirty="0"/>
              <a:t>Such as Internet browser</a:t>
            </a:r>
          </a:p>
          <a:p>
            <a:r>
              <a:rPr lang="en-US" dirty="0"/>
              <a:t>Open a command line terminal </a:t>
            </a:r>
          </a:p>
          <a:p>
            <a:pPr lvl="1"/>
            <a:r>
              <a:rPr lang="en-US" dirty="0"/>
              <a:t>Run command such as “ls” to list directory contents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6C133-F05F-4C57-9DD8-222AAE51B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690688"/>
            <a:ext cx="5181600" cy="37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15A3-1548-4B56-8159-BB740ED1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2F39-9424-43A0-83CE-673C25E5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Low cost</a:t>
            </a:r>
          </a:p>
          <a:p>
            <a:r>
              <a:rPr lang="en-US" dirty="0">
                <a:solidFill>
                  <a:srgbClr val="222222"/>
                </a:solidFill>
                <a:latin typeface="Rubik"/>
              </a:rPr>
              <a:t>Small </a:t>
            </a:r>
            <a:r>
              <a:rPr lang="en-US" i="0" dirty="0">
                <a:solidFill>
                  <a:srgbClr val="222222"/>
                </a:solidFill>
                <a:effectLst/>
                <a:latin typeface="Rubik"/>
              </a:rPr>
              <a:t>credit-card sized computer </a:t>
            </a:r>
            <a:endParaRPr lang="en-US" b="0" i="0" dirty="0">
              <a:solidFill>
                <a:srgbClr val="222222"/>
              </a:solidFill>
              <a:effectLst/>
              <a:latin typeface="Rubik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Plugs into a computer monitor or TV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Uses a standard keyboard and mouse</a:t>
            </a:r>
          </a:p>
          <a:p>
            <a:r>
              <a:rPr lang="en-US" dirty="0">
                <a:solidFill>
                  <a:srgbClr val="222222"/>
                </a:solidFill>
                <a:latin typeface="Rubik"/>
              </a:rPr>
              <a:t>Capable functionality of a 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desktop computer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Browsing the internet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P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laying high-definition video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M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aking spreadsheets and word-processing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Playing games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8E182-4A46-411E-85B7-87108E315000}"/>
              </a:ext>
            </a:extLst>
          </p:cNvPr>
          <p:cNvSpPr txBox="1"/>
          <p:nvPr/>
        </p:nvSpPr>
        <p:spPr>
          <a:xfrm>
            <a:off x="1710344" y="630820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https://www.raspberrypi.org/help/what-%20is-a-raspberry-pi/</a:t>
            </a:r>
          </a:p>
        </p:txBody>
      </p:sp>
      <p:pic>
        <p:nvPicPr>
          <p:cNvPr id="1026" name="Picture 2" descr="Startup Profile: Raspberry Pi - TechRound">
            <a:extLst>
              <a:ext uri="{FF2B5EF4-FFF2-40B4-BE49-F238E27FC236}">
                <a16:creationId xmlns:a16="http://schemas.microsoft.com/office/drawing/2014/main" id="{03719459-135B-4E3C-B94B-6BB64271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72" y="365125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4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8EF7-6159-4D30-B4A9-538B0E6E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5D7-59CD-44AB-AFCF-24DB6C1C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is a family of reduced instruction set computer (RISC) architectures for computer processors</a:t>
            </a:r>
          </a:p>
          <a:p>
            <a:pPr lvl="1"/>
            <a:r>
              <a:rPr lang="en-US" dirty="0"/>
              <a:t>Family of processors includes</a:t>
            </a:r>
          </a:p>
          <a:p>
            <a:pPr lvl="1"/>
            <a:r>
              <a:rPr lang="en-US" dirty="0"/>
              <a:t>Raspberry Pi (At its core is an ARMv6 CPU)</a:t>
            </a:r>
          </a:p>
          <a:p>
            <a:pPr lvl="1"/>
            <a:r>
              <a:rPr lang="en-US" dirty="0"/>
              <a:t>Apple M1 is an ARM-based system on a chip (SoC) – Released Nov. 2020</a:t>
            </a:r>
          </a:p>
          <a:p>
            <a:pPr lvl="2"/>
            <a:r>
              <a:rPr lang="en-US" dirty="0"/>
              <a:t>Similar to chips used in iPhone and iPad</a:t>
            </a:r>
          </a:p>
          <a:p>
            <a:pPr lvl="2"/>
            <a:r>
              <a:rPr lang="en-US" dirty="0"/>
              <a:t>Lower power</a:t>
            </a:r>
          </a:p>
          <a:p>
            <a:pPr lvl="1"/>
            <a:r>
              <a:rPr lang="en-US" dirty="0"/>
              <a:t>Many others!</a:t>
            </a:r>
          </a:p>
          <a:p>
            <a:r>
              <a:rPr lang="en-US" dirty="0"/>
              <a:t>Non-ARM processors in majority of computers: Intel / AMD that uses the x86 complex instruction set (CISC) architecture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8100-72F0-4D11-A868-769B9DD61A5D}"/>
              </a:ext>
            </a:extLst>
          </p:cNvPr>
          <p:cNvSpPr txBox="1"/>
          <p:nvPr/>
        </p:nvSpPr>
        <p:spPr>
          <a:xfrm>
            <a:off x="4838700" y="6305065"/>
            <a:ext cx="2514600" cy="375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https://www.arm.com/</a:t>
            </a:r>
          </a:p>
        </p:txBody>
      </p:sp>
    </p:spTree>
    <p:extLst>
      <p:ext uri="{BB962C8B-B14F-4D97-AF65-F5344CB8AC3E}">
        <p14:creationId xmlns:p14="http://schemas.microsoft.com/office/powerpoint/2010/main" val="55265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79F3-E19D-4028-9120-EF17E55D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RPi do for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17458-3598-44CC-87DB-46D4D022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Rubik"/>
              </a:rPr>
              <a:t>Small format and affordability – used for many digital maker projects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Examples: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Music machines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P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arent detectors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eather stations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Tweeting birdhouses with infra-red cameras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  <a:hlinkClick r:id="rId3"/>
              </a:rPr>
              <a:t>Simpsons TV</a:t>
            </a:r>
            <a:endParaRPr lang="en-US" dirty="0">
              <a:solidFill>
                <a:srgbClr val="222222"/>
              </a:solidFill>
              <a:latin typeface="Rubik"/>
            </a:endParaRP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  <a:hlinkClick r:id="rId4"/>
              </a:rPr>
              <a:t>Darth Vader Cryptocurrency Tracker</a:t>
            </a:r>
            <a:endParaRPr lang="en-US" dirty="0">
              <a:solidFill>
                <a:srgbClr val="222222"/>
              </a:solidFill>
              <a:latin typeface="Rubik"/>
            </a:endParaRPr>
          </a:p>
          <a:p>
            <a:pPr lvl="1"/>
            <a:r>
              <a:rPr lang="en-US" dirty="0">
                <a:solidFill>
                  <a:srgbClr val="222222"/>
                </a:solidFill>
                <a:latin typeface="Rubik"/>
              </a:rPr>
              <a:t>And sooooo much more!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E3CEA-150B-4005-8391-1C5E13EBA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507" y="2506436"/>
            <a:ext cx="18669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1A6A0-D4F8-4ECD-AB0E-A4D928CAA734}"/>
              </a:ext>
            </a:extLst>
          </p:cNvPr>
          <p:cNvSpPr txBox="1"/>
          <p:nvPr/>
        </p:nvSpPr>
        <p:spPr>
          <a:xfrm>
            <a:off x="2416628" y="62465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https://all3dp.com/1/best-raspberry-pi-projects/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9BC257-7F54-4ADF-8C82-89749D61C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568" y="4587985"/>
            <a:ext cx="1802946" cy="16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8987-335A-4777-8E54-BD0A6761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Hardware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F3800-E5FE-437D-B703-981181286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29" y="1544282"/>
            <a:ext cx="3524742" cy="347711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778C3-EBE0-4867-A051-6B9A8CF0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17" y="1825625"/>
            <a:ext cx="4239765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97E-22EC-47C6-8F39-FA517478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89" y="3033629"/>
            <a:ext cx="4417939" cy="36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7E28-1AEC-437E-AEAE-F7B7FE0C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 (RP2040)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28F2-513B-491F-A7D6-55DE830EC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Tiny microcontroller board</a:t>
            </a:r>
          </a:p>
          <a:p>
            <a:r>
              <a:rPr lang="en-US" dirty="0"/>
              <a:t>$4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19231-8F61-4AB4-9DEF-71380D6483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117" y="1825625"/>
            <a:ext cx="4239765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408A2-6A7F-4D3F-9FA1-C1155F7D1723}"/>
              </a:ext>
            </a:extLst>
          </p:cNvPr>
          <p:cNvSpPr txBox="1"/>
          <p:nvPr/>
        </p:nvSpPr>
        <p:spPr>
          <a:xfrm>
            <a:off x="28956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https://www.raspberrypi.com/products/raspberry-pi-pico/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D12E4-8177-4252-8CDB-B6CE6E6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2" y="3429000"/>
            <a:ext cx="2876175" cy="27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6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5A13-E15D-4D5F-8EE8-43B43360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Raspberry Pi Zero 2 W</a:t>
            </a:r>
            <a:r>
              <a:rPr lang="en-US" dirty="0"/>
              <a:t> (RP3A0)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7381-47C3-477A-BAEF-49B57CDDE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Tiny computer</a:t>
            </a:r>
          </a:p>
          <a:p>
            <a:r>
              <a:rPr lang="en-US" dirty="0"/>
              <a:t>$15</a:t>
            </a:r>
          </a:p>
          <a:p>
            <a:r>
              <a:rPr lang="en-US" dirty="0"/>
              <a:t>“W” – indicates wireless LAN built in</a:t>
            </a:r>
          </a:p>
          <a:p>
            <a:r>
              <a:rPr lang="en-US" dirty="0"/>
              <a:t>Quad-core 64-bit ARM Cortex-A53 processor clocked at 1GHz and 512MB of SDRAM</a:t>
            </a:r>
          </a:p>
          <a:p>
            <a:r>
              <a:rPr lang="en-US" dirty="0"/>
              <a:t> 65mm × 30mm form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9D73D-4A0A-4937-BA2F-6CD7F6A501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4E03B-0E6F-430F-B1F1-B8ACE36AD5E9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https://www.raspberrypi.com/products/raspberry-pi-zero-2-w/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3F92B60-BD5D-495B-B51A-BFE621DF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6" y="3136838"/>
            <a:ext cx="4757057" cy="317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5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A656-F657-4906-A4D9-755457F0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Formats of the Raspberry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CB03A-BE7C-4AD7-A2AA-4670A648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 version: </a:t>
            </a:r>
          </a:p>
          <a:p>
            <a:r>
              <a:rPr lang="en-US" dirty="0"/>
              <a:t>Raspberry Pi Model 4 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56A5C2-7AFD-4D69-88CA-4C1B80D48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Tiny, dual-display, desktop computer</a:t>
            </a:r>
          </a:p>
          <a:p>
            <a:r>
              <a:rPr lang="en-US" dirty="0"/>
              <a:t>Starting at $35</a:t>
            </a:r>
          </a:p>
          <a:p>
            <a:r>
              <a:rPr lang="en-US" i="1" dirty="0"/>
              <a:t>A more complete description of the all current hardware at </a:t>
            </a:r>
            <a:r>
              <a:rPr lang="en-US" i="1" dirty="0">
                <a:hlinkClick r:id="rId2"/>
              </a:rPr>
              <a:t>https://www.raspberrypi.com/documentation/computers/raspberry-pi.html</a:t>
            </a:r>
            <a:r>
              <a:rPr lang="en-US" i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0D91B-072E-4A07-AE08-7870AEB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14" y="2801547"/>
            <a:ext cx="2981539" cy="3120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096815-DCB2-4257-A1B8-995A5F667354}"/>
              </a:ext>
            </a:extLst>
          </p:cNvPr>
          <p:cNvSpPr txBox="1"/>
          <p:nvPr/>
        </p:nvSpPr>
        <p:spPr>
          <a:xfrm>
            <a:off x="2999014" y="6199745"/>
            <a:ext cx="634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https://www.raspberrypi.com/products/raspberry-pi-4-model-b/</a:t>
            </a:r>
          </a:p>
        </p:txBody>
      </p:sp>
    </p:spTree>
    <p:extLst>
      <p:ext uri="{BB962C8B-B14F-4D97-AF65-F5344CB8AC3E}">
        <p14:creationId xmlns:p14="http://schemas.microsoft.com/office/powerpoint/2010/main" val="156735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EF6E-3B45-45D4-94A2-D2324C99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D1CE3-11EE-4E52-9F19-7C57A42009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personal computer, built into a compact keyboard</a:t>
            </a:r>
          </a:p>
          <a:p>
            <a:r>
              <a:rPr lang="en-US" dirty="0"/>
              <a:t>Purpose-built board based on Raspberry Pi 4</a:t>
            </a:r>
          </a:p>
          <a:p>
            <a:pPr lvl="1"/>
            <a:r>
              <a:rPr lang="en-US" dirty="0"/>
              <a:t>Quad-core 64-bit processor</a:t>
            </a:r>
          </a:p>
          <a:p>
            <a:pPr lvl="1"/>
            <a:r>
              <a:rPr lang="en-US" dirty="0"/>
              <a:t>4GB of RAM</a:t>
            </a:r>
          </a:p>
          <a:p>
            <a:pPr lvl="1"/>
            <a:r>
              <a:rPr lang="en-US" dirty="0"/>
              <a:t>Wireless networking</a:t>
            </a:r>
          </a:p>
          <a:p>
            <a:pPr lvl="1"/>
            <a:r>
              <a:rPr lang="en-US" dirty="0"/>
              <a:t>Dual-display output and 4K video playback</a:t>
            </a:r>
          </a:p>
          <a:p>
            <a:pPr lvl="1"/>
            <a:r>
              <a:rPr lang="en-US" dirty="0"/>
              <a:t>40-pin GPIO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D47F7-8598-4B66-ADE5-9AD04060CD1D}"/>
              </a:ext>
            </a:extLst>
          </p:cNvPr>
          <p:cNvSpPr txBox="1"/>
          <p:nvPr/>
        </p:nvSpPr>
        <p:spPr>
          <a:xfrm>
            <a:off x="2667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https://www.raspberrypi.com/products/raspberry-pi-400/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68BC66-2B8F-4E30-A464-8CEAD2B279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what you were sent!</a:t>
            </a:r>
          </a:p>
          <a:p>
            <a:endParaRPr lang="en-US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9C5AF046-D444-4F13-8E16-C3573099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20543"/>
            <a:ext cx="5181600" cy="23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GC GenCyber Powerpoint Template.potx" id="{EAC50C7C-10F3-4130-B9F1-CC2690D0E81D}" vid="{76EA979B-4528-4C65-B746-BBD39D83CB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UMGC GenCyber Powerpoint Template</Template>
  <TotalTime>96</TotalTime>
  <Words>631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proxima-nova</vt:lpstr>
      <vt:lpstr>Roboto Light</vt:lpstr>
      <vt:lpstr>Rubik</vt:lpstr>
      <vt:lpstr>Office Theme</vt:lpstr>
      <vt:lpstr>Raspberry Pi</vt:lpstr>
      <vt:lpstr>What is a Raspberry Pi? </vt:lpstr>
      <vt:lpstr>ARM Processors</vt:lpstr>
      <vt:lpstr>What can RPi do for you? </vt:lpstr>
      <vt:lpstr>Raspberry Pi Hardware</vt:lpstr>
      <vt:lpstr>Raspberry Pi Pico (RP2040)</vt:lpstr>
      <vt:lpstr>Raspberry Pi Zero 2 W (RP3A0)</vt:lpstr>
      <vt:lpstr>Hardware Formats of the Raspberry Pi</vt:lpstr>
      <vt:lpstr>Raspberry Pi 400</vt:lpstr>
      <vt:lpstr>Overall Setup of  Raspberry Pi 400</vt:lpstr>
      <vt:lpstr>Rear of Raspberry Pi 400</vt:lpstr>
      <vt:lpstr>Before Powering Up - Swap the MicroSD Card</vt:lpstr>
      <vt:lpstr>Booting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Overview</dc:title>
  <dc:creator>Beck, Shannon I Civ USAF USAFA DF/DFCS</dc:creator>
  <cp:lastModifiedBy>Beck, Shannon I Civ USAF USAFA DF/DFCS</cp:lastModifiedBy>
  <cp:revision>19</cp:revision>
  <cp:lastPrinted>2021-06-22T02:07:06Z</cp:lastPrinted>
  <dcterms:created xsi:type="dcterms:W3CDTF">2022-01-06T05:54:21Z</dcterms:created>
  <dcterms:modified xsi:type="dcterms:W3CDTF">2022-02-27T02:53:38Z</dcterms:modified>
</cp:coreProperties>
</file>